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70" r:id="rId4"/>
    <p:sldId id="258" r:id="rId5"/>
    <p:sldId id="287" r:id="rId6"/>
    <p:sldId id="271" r:id="rId7"/>
    <p:sldId id="288" r:id="rId8"/>
    <p:sldId id="259" r:id="rId9"/>
    <p:sldId id="260" r:id="rId10"/>
    <p:sldId id="263" r:id="rId11"/>
    <p:sldId id="283" r:id="rId12"/>
    <p:sldId id="261" r:id="rId13"/>
    <p:sldId id="280" r:id="rId14"/>
    <p:sldId id="272" r:id="rId15"/>
    <p:sldId id="274" r:id="rId16"/>
    <p:sldId id="293" r:id="rId17"/>
    <p:sldId id="276" r:id="rId18"/>
    <p:sldId id="281" r:id="rId19"/>
    <p:sldId id="282" r:id="rId20"/>
    <p:sldId id="277" r:id="rId21"/>
    <p:sldId id="279" r:id="rId22"/>
    <p:sldId id="264" r:id="rId23"/>
    <p:sldId id="269" r:id="rId24"/>
    <p:sldId id="295" r:id="rId25"/>
    <p:sldId id="265" r:id="rId26"/>
    <p:sldId id="273" r:id="rId27"/>
    <p:sldId id="278" r:id="rId28"/>
    <p:sldId id="268" r:id="rId29"/>
    <p:sldId id="262" r:id="rId30"/>
    <p:sldId id="292" r:id="rId31"/>
    <p:sldId id="291" r:id="rId32"/>
    <p:sldId id="284" r:id="rId33"/>
    <p:sldId id="266" r:id="rId34"/>
    <p:sldId id="294" r:id="rId35"/>
    <p:sldId id="296" r:id="rId36"/>
    <p:sldId id="267" r:id="rId37"/>
    <p:sldId id="285" r:id="rId38"/>
    <p:sldId id="290" r:id="rId39"/>
    <p:sldId id="28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32" d="100"/>
          <a:sy n="32" d="100"/>
        </p:scale>
        <p:origin x="-16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334EA8-DE5D-F045-BE3B-66AE73B58532}" type="datetimeFigureOut">
              <a:rPr lang="en-US" smtClean="0"/>
              <a:t>10/8/15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B6F3C9-4FF5-7C40-8FB0-7531C9E9A4F9}" type="slidenum">
              <a:rPr lang="en-US" smtClean="0"/>
              <a:t>‹#›</a:t>
            </a:fld>
            <a:endParaRPr lang="en-US"/>
          </a:p>
        </p:txBody>
      </p:sp>
    </p:spTree>
    <p:extLst>
      <p:ext uri="{BB962C8B-B14F-4D97-AF65-F5344CB8AC3E}">
        <p14:creationId xmlns:p14="http://schemas.microsoft.com/office/powerpoint/2010/main" val="42270436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s://www.youtube.com/watch?v=bwJJkeOTT6Y"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olympic.org/wilma-rudolph" TargetMode="External"/><Relationship Id="rId4" Type="http://schemas.openxmlformats.org/officeDocument/2006/relationships/hyperlink" Target="http://www.sports-reference.com/olympics/athletes/wi/lucinda-williams-1.html" TargetMode="External"/><Relationship Id="rId5" Type="http://schemas.openxmlformats.org/officeDocument/2006/relationships/hyperlink" Target="http://www.sports-reference.com/olympics/athletes/jo/barbara-jones-1.html" TargetMode="External"/><Relationship Id="rId6" Type="http://schemas.openxmlformats.org/officeDocument/2006/relationships/hyperlink" Target="http://www.sports-reference.com/olympics/athletes/hu/martha-hudson-1.html" TargetMode="External"/><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n.wikipedia.org/wiki/Khartoum_Resolution" TargetMode="External"/><Relationship Id="rId4" Type="http://schemas.openxmlformats.org/officeDocument/2006/relationships/hyperlink" Target="https://en.wikipedia.org/wiki/War_of_Attrition" TargetMode="External"/><Relationship Id="rId5" Type="http://schemas.openxmlformats.org/officeDocument/2006/relationships/hyperlink" Target="https://en.wikipedia.org/wiki/Gamal_Abdel_Nasser" TargetMode="External"/><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hlinkClick r:id="rId3"/>
              </a:rPr>
              <a:t>https://www.youtube.com/watch?v=bwJJkeOTT6Y</a:t>
            </a:r>
            <a:r>
              <a:rPr lang="en-US" sz="1200" kern="1200" dirty="0" smtClean="0">
                <a:solidFill>
                  <a:schemeClr val="tx1"/>
                </a:solidFill>
                <a:effectLst/>
                <a:latin typeface="+mn-lt"/>
                <a:ea typeface="+mn-ea"/>
                <a:cs typeface="+mn-cs"/>
              </a:rPr>
              <a:t>	</a:t>
            </a:r>
            <a:endParaRPr lang="x-none"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1</a:t>
            </a:fld>
            <a:endParaRPr lang="en-US"/>
          </a:p>
        </p:txBody>
      </p:sp>
    </p:spTree>
    <p:extLst>
      <p:ext uri="{BB962C8B-B14F-4D97-AF65-F5344CB8AC3E}">
        <p14:creationId xmlns:p14="http://schemas.microsoft.com/office/powerpoint/2010/main" val="210005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Amateurism –</a:t>
            </a:r>
          </a:p>
          <a:p>
            <a:r>
              <a:rPr lang="en-US" dirty="0" smtClean="0"/>
              <a:t>Why Germany</a:t>
            </a:r>
            <a:r>
              <a:rPr lang="en-US" dirty="0" smtClean="0"/>
              <a:t>?</a:t>
            </a:r>
          </a:p>
          <a:p>
            <a:r>
              <a:rPr lang="en-US" dirty="0" smtClean="0"/>
              <a:t>Focus on the US. And Germany – Why? </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2</a:t>
            </a:fld>
            <a:endParaRPr lang="en-US"/>
          </a:p>
        </p:txBody>
      </p:sp>
    </p:spTree>
    <p:extLst>
      <p:ext uri="{BB962C8B-B14F-4D97-AF65-F5344CB8AC3E}">
        <p14:creationId xmlns:p14="http://schemas.microsoft.com/office/powerpoint/2010/main" val="205016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1940 Tokyo – cancelled – awarded</a:t>
            </a:r>
            <a:r>
              <a:rPr lang="en-US" baseline="0" dirty="0" smtClean="0"/>
              <a:t> to Helsinki but then cancelled altogether</a:t>
            </a:r>
          </a:p>
          <a:p>
            <a:r>
              <a:rPr lang="en-US" baseline="0" dirty="0" smtClean="0"/>
              <a:t>Helsinki then in 1952 and Tokyo in 1964</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5</a:t>
            </a:fld>
            <a:endParaRPr lang="en-US"/>
          </a:p>
        </p:txBody>
      </p:sp>
    </p:spTree>
    <p:extLst>
      <p:ext uri="{BB962C8B-B14F-4D97-AF65-F5344CB8AC3E}">
        <p14:creationId xmlns:p14="http://schemas.microsoft.com/office/powerpoint/2010/main" val="1027572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Sputnik crisis,</a:t>
            </a:r>
            <a:r>
              <a:rPr lang="en-US" baseline="0" dirty="0" smtClean="0"/>
              <a:t> </a:t>
            </a:r>
            <a:r>
              <a:rPr lang="en-US" baseline="0" dirty="0" smtClean="0"/>
              <a:t>1957</a:t>
            </a:r>
          </a:p>
          <a:p>
            <a:r>
              <a:rPr lang="en-US" baseline="0" dirty="0" smtClean="0"/>
              <a:t>One could easily argue that it was Stalin’s turn around in 1951, his decision to join the Olympic Committee, that has created the Olympic Games as we know them today. </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6</a:t>
            </a:fld>
            <a:endParaRPr lang="en-US"/>
          </a:p>
        </p:txBody>
      </p:sp>
    </p:spTree>
    <p:extLst>
      <p:ext uri="{BB962C8B-B14F-4D97-AF65-F5344CB8AC3E}">
        <p14:creationId xmlns:p14="http://schemas.microsoft.com/office/powerpoint/2010/main" val="448308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“La </a:t>
            </a:r>
            <a:r>
              <a:rPr lang="en-US" sz="1200" kern="1200" dirty="0" err="1" smtClean="0">
                <a:solidFill>
                  <a:schemeClr val="tx1"/>
                </a:solidFill>
                <a:latin typeface="+mn-lt"/>
                <a:ea typeface="+mn-ea"/>
                <a:cs typeface="+mn-cs"/>
              </a:rPr>
              <a:t>Gazzella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Nagra</a:t>
            </a:r>
            <a:r>
              <a:rPr lang="en-US" sz="1200" kern="1200" dirty="0" smtClean="0">
                <a:solidFill>
                  <a:schemeClr val="tx1"/>
                </a:solidFill>
                <a:latin typeface="+mn-lt"/>
                <a:ea typeface="+mn-ea"/>
                <a:cs typeface="+mn-cs"/>
              </a:rPr>
              <a:t>” (The Black Gazelle) by the Italians and “La </a:t>
            </a:r>
            <a:r>
              <a:rPr lang="en-US" sz="1200" kern="1200" dirty="0" err="1" smtClean="0">
                <a:solidFill>
                  <a:schemeClr val="tx1"/>
                </a:solidFill>
                <a:latin typeface="+mn-lt"/>
                <a:ea typeface="+mn-ea"/>
                <a:cs typeface="+mn-cs"/>
              </a:rPr>
              <a:t>Perle</a:t>
            </a:r>
            <a:r>
              <a:rPr lang="en-US" sz="1200" kern="1200" dirty="0" smtClean="0">
                <a:solidFill>
                  <a:schemeClr val="tx1"/>
                </a:solidFill>
                <a:latin typeface="+mn-lt"/>
                <a:ea typeface="+mn-ea"/>
                <a:cs typeface="+mn-cs"/>
              </a:rPr>
              <a:t> Noire” (The Black Pearl) by the French.</a:t>
            </a:r>
          </a:p>
          <a:p>
            <a:r>
              <a:rPr lang="en-US" sz="1200" u="sng" kern="1200" dirty="0" smtClean="0">
                <a:solidFill>
                  <a:schemeClr val="tx1"/>
                </a:solidFill>
                <a:latin typeface="+mn-lt"/>
                <a:ea typeface="+mn-ea"/>
                <a:cs typeface="+mn-cs"/>
                <a:hlinkClick r:id="rId3"/>
              </a:rPr>
              <a:t>Wilma Rudolph, </a:t>
            </a:r>
            <a:r>
              <a:rPr lang="en-US" sz="1200" u="sng" kern="1200" dirty="0" smtClean="0">
                <a:solidFill>
                  <a:schemeClr val="tx1"/>
                </a:solidFill>
                <a:latin typeface="+mn-lt"/>
                <a:ea typeface="+mn-ea"/>
                <a:cs typeface="+mn-cs"/>
                <a:hlinkClick r:id="rId4"/>
              </a:rPr>
              <a:t>Lucinda Williams, </a:t>
            </a:r>
            <a:r>
              <a:rPr lang="en-US" sz="1200" u="sng" kern="1200" dirty="0" smtClean="0">
                <a:solidFill>
                  <a:schemeClr val="tx1"/>
                </a:solidFill>
                <a:latin typeface="+mn-lt"/>
                <a:ea typeface="+mn-ea"/>
                <a:cs typeface="+mn-cs"/>
                <a:hlinkClick r:id="rId5"/>
              </a:rPr>
              <a:t>Barbara Jones and </a:t>
            </a:r>
            <a:r>
              <a:rPr lang="en-US" sz="1200" u="sng" kern="1200" dirty="0" smtClean="0">
                <a:solidFill>
                  <a:schemeClr val="tx1"/>
                </a:solidFill>
                <a:latin typeface="+mn-lt"/>
                <a:ea typeface="+mn-ea"/>
                <a:cs typeface="+mn-cs"/>
                <a:hlinkClick r:id="rId6"/>
              </a:rPr>
              <a:t>Martha Hudson</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9</a:t>
            </a:fld>
            <a:endParaRPr lang="en-US"/>
          </a:p>
        </p:txBody>
      </p:sp>
    </p:spTree>
    <p:extLst>
      <p:ext uri="{BB962C8B-B14F-4D97-AF65-F5344CB8AC3E}">
        <p14:creationId xmlns:p14="http://schemas.microsoft.com/office/powerpoint/2010/main" val="4785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1968, of the 5,500 participants, less</a:t>
            </a:r>
            <a:r>
              <a:rPr lang="en-US" baseline="0" dirty="0" smtClean="0"/>
              <a:t> than 800 were women</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11</a:t>
            </a:fld>
            <a:endParaRPr lang="en-US"/>
          </a:p>
        </p:txBody>
      </p:sp>
    </p:spTree>
    <p:extLst>
      <p:ext uri="{BB962C8B-B14F-4D97-AF65-F5344CB8AC3E}">
        <p14:creationId xmlns:p14="http://schemas.microsoft.com/office/powerpoint/2010/main" val="3936448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Breach</a:t>
            </a:r>
            <a:r>
              <a:rPr lang="en-US" baseline="0" dirty="0" smtClean="0"/>
              <a:t> of principle -- </a:t>
            </a:r>
            <a:r>
              <a:rPr lang="en-US" dirty="0" smtClean="0"/>
              <a:t>No objections</a:t>
            </a:r>
            <a:r>
              <a:rPr lang="en-US" baseline="0" dirty="0" smtClean="0"/>
              <a:t> to Nazi salute in 1936 </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15</a:t>
            </a:fld>
            <a:endParaRPr lang="en-US"/>
          </a:p>
        </p:txBody>
      </p:sp>
    </p:spTree>
    <p:extLst>
      <p:ext uri="{BB962C8B-B14F-4D97-AF65-F5344CB8AC3E}">
        <p14:creationId xmlns:p14="http://schemas.microsoft.com/office/powerpoint/2010/main" val="2200681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bg1"/>
                </a:solidFill>
                <a:latin typeface="+mn-lt"/>
                <a:ea typeface="+mn-ea"/>
                <a:cs typeface="+mn-cs"/>
              </a:rPr>
              <a:t>t the end of August 1967, Arab leaders </a:t>
            </a:r>
            <a:r>
              <a:rPr lang="en-US" sz="1200" b="0" kern="1200" dirty="0" smtClean="0">
                <a:solidFill>
                  <a:schemeClr val="bg1"/>
                </a:solidFill>
                <a:latin typeface="+mn-lt"/>
                <a:ea typeface="+mn-ea"/>
                <a:cs typeface="+mn-cs"/>
                <a:hlinkClick r:id="rId3"/>
              </a:rPr>
              <a:t>met in Khartoum in response to the war, to discuss the Arab position toward Israel. They reached consensus that there should be no recognition, no peace, and no negotiations with the State of Israel, the so-called "three no's".</a:t>
            </a:r>
            <a:r>
              <a:rPr lang="en-US" sz="1200" b="0" kern="1200" baseline="30000" dirty="0" smtClean="0">
                <a:solidFill>
                  <a:schemeClr val="bg1"/>
                </a:solidFill>
                <a:latin typeface="+mn-lt"/>
                <a:ea typeface="+mn-ea"/>
                <a:cs typeface="+mn-cs"/>
                <a:hlinkClick r:id="rId3"/>
              </a:rPr>
              <a:t>[61]</a:t>
            </a:r>
            <a:endParaRPr lang="en-US" sz="1200" b="0" kern="1200" baseline="0" dirty="0" smtClean="0">
              <a:solidFill>
                <a:schemeClr val="bg1"/>
              </a:solidFill>
              <a:latin typeface="+mn-lt"/>
              <a:ea typeface="+mn-ea"/>
              <a:cs typeface="+mn-cs"/>
              <a:hlinkClick r:id="rId3"/>
            </a:endParaRPr>
          </a:p>
          <a:p>
            <a:r>
              <a:rPr lang="en-US" sz="1200" b="0" kern="1200" baseline="0" dirty="0" smtClean="0">
                <a:solidFill>
                  <a:schemeClr val="bg1"/>
                </a:solidFill>
                <a:latin typeface="+mn-lt"/>
                <a:ea typeface="+mn-ea"/>
                <a:cs typeface="+mn-cs"/>
              </a:rPr>
              <a:t>In 1969, Egypt initiated the </a:t>
            </a:r>
            <a:r>
              <a:rPr lang="en-US" sz="1200" b="0" kern="1200" baseline="0" dirty="0" smtClean="0">
                <a:solidFill>
                  <a:schemeClr val="bg1"/>
                </a:solidFill>
                <a:latin typeface="+mn-lt"/>
                <a:ea typeface="+mn-ea"/>
                <a:cs typeface="+mn-cs"/>
                <a:hlinkClick r:id="rId4"/>
              </a:rPr>
              <a:t>War of Attrition, with the goal of exhausting Israel into surrendering the Sinai Peninsula.</a:t>
            </a:r>
            <a:r>
              <a:rPr lang="en-US" sz="1200" b="0" kern="1200" baseline="30000" dirty="0" smtClean="0">
                <a:solidFill>
                  <a:schemeClr val="bg1"/>
                </a:solidFill>
                <a:latin typeface="+mn-lt"/>
                <a:ea typeface="+mn-ea"/>
                <a:cs typeface="+mn-cs"/>
                <a:hlinkClick r:id="rId4"/>
              </a:rPr>
              <a:t>[62]</a:t>
            </a:r>
            <a:r>
              <a:rPr lang="en-US" sz="1200" b="0" kern="1200" baseline="0" dirty="0" smtClean="0">
                <a:solidFill>
                  <a:schemeClr val="bg1"/>
                </a:solidFill>
                <a:latin typeface="+mn-lt"/>
                <a:ea typeface="+mn-ea"/>
                <a:cs typeface="+mn-cs"/>
                <a:hlinkClick r:id="rId4"/>
              </a:rPr>
              <a:t> The war ended following </a:t>
            </a:r>
            <a:r>
              <a:rPr lang="en-US" sz="1200" b="0" kern="1200" baseline="0" dirty="0" smtClean="0">
                <a:solidFill>
                  <a:schemeClr val="bg1"/>
                </a:solidFill>
                <a:latin typeface="+mn-lt"/>
                <a:ea typeface="+mn-ea"/>
                <a:cs typeface="+mn-cs"/>
                <a:hlinkClick r:id="rId5"/>
              </a:rPr>
              <a:t>Gamal Abdel Nasser's death in 1970. Once Sadat took over, he tried to forge positive relations with the USA, hoping they would put pressure on Israel to return the land, by expelling 15,000 Russian advisors from Egypt.</a:t>
            </a:r>
            <a:r>
              <a:rPr lang="en-US" sz="1200" b="0" kern="1200" baseline="30000" dirty="0" smtClean="0">
                <a:solidFill>
                  <a:schemeClr val="bg1"/>
                </a:solidFill>
                <a:latin typeface="+mn-lt"/>
                <a:ea typeface="+mn-ea"/>
                <a:cs typeface="+mn-cs"/>
                <a:hlinkClick r:id="rId5"/>
              </a:rPr>
              <a:t>[63]</a:t>
            </a:r>
            <a:endParaRPr lang="en-US" b="0" dirty="0">
              <a:solidFill>
                <a:schemeClr val="bg1"/>
              </a:solidFill>
            </a:endParaRPr>
          </a:p>
        </p:txBody>
      </p:sp>
      <p:sp>
        <p:nvSpPr>
          <p:cNvPr id="4" name="Slide Number Placeholder 3"/>
          <p:cNvSpPr>
            <a:spLocks noGrp="1"/>
          </p:cNvSpPr>
          <p:nvPr>
            <p:ph type="sldNum" sz="quarter" idx="10"/>
          </p:nvPr>
        </p:nvSpPr>
        <p:spPr/>
        <p:txBody>
          <a:bodyPr/>
          <a:lstStyle/>
          <a:p>
            <a:fld id="{72B6F3C9-4FF5-7C40-8FB0-7531C9E9A4F9}" type="slidenum">
              <a:rPr lang="en-US" smtClean="0"/>
              <a:t>18</a:t>
            </a:fld>
            <a:endParaRPr lang="en-US"/>
          </a:p>
        </p:txBody>
      </p:sp>
    </p:spTree>
    <p:extLst>
      <p:ext uri="{BB962C8B-B14F-4D97-AF65-F5344CB8AC3E}">
        <p14:creationId xmlns:p14="http://schemas.microsoft.com/office/powerpoint/2010/main" val="3631819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Champion</a:t>
            </a:r>
            <a:r>
              <a:rPr lang="en-US" baseline="0" dirty="0" smtClean="0"/>
              <a:t> 1964, 1974, 1990, 2014 </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20</a:t>
            </a:fld>
            <a:endParaRPr lang="en-US"/>
          </a:p>
        </p:txBody>
      </p:sp>
    </p:spTree>
    <p:extLst>
      <p:ext uri="{BB962C8B-B14F-4D97-AF65-F5344CB8AC3E}">
        <p14:creationId xmlns:p14="http://schemas.microsoft.com/office/powerpoint/2010/main" val="3296927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January Carter announcement </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29</a:t>
            </a:fld>
            <a:endParaRPr lang="en-US"/>
          </a:p>
        </p:txBody>
      </p:sp>
    </p:spTree>
    <p:extLst>
      <p:ext uri="{BB962C8B-B14F-4D97-AF65-F5344CB8AC3E}">
        <p14:creationId xmlns:p14="http://schemas.microsoft.com/office/powerpoint/2010/main" val="1646419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 year period, official sponsor of the games, for</a:t>
            </a:r>
            <a:r>
              <a:rPr lang="en-US" baseline="0" dirty="0" smtClean="0"/>
              <a:t> $50 million </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31</a:t>
            </a:fld>
            <a:endParaRPr lang="en-US"/>
          </a:p>
        </p:txBody>
      </p:sp>
    </p:spTree>
    <p:extLst>
      <p:ext uri="{BB962C8B-B14F-4D97-AF65-F5344CB8AC3E}">
        <p14:creationId xmlns:p14="http://schemas.microsoft.com/office/powerpoint/2010/main" val="4235542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Boycott L.A.: Evil Empire March</a:t>
            </a:r>
            <a:r>
              <a:rPr lang="en-US" baseline="0" dirty="0" smtClean="0"/>
              <a:t> 1983 – East Germany, Soviet Union</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32</a:t>
            </a:fld>
            <a:endParaRPr lang="en-US"/>
          </a:p>
        </p:txBody>
      </p:sp>
    </p:spTree>
    <p:extLst>
      <p:ext uri="{BB962C8B-B14F-4D97-AF65-F5344CB8AC3E}">
        <p14:creationId xmlns:p14="http://schemas.microsoft.com/office/powerpoint/2010/main" val="2852270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Unlike Montreal and Moscow – did not run into debt, because it used existing sports facilities</a:t>
            </a:r>
            <a:r>
              <a:rPr lang="en-US" baseline="0" dirty="0" smtClean="0"/>
              <a: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100 m, 200m, Long Jump Gold and 4x100 m relay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LA Games made more than $100 million from sponsorship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Amateur status given up in 1986</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33</a:t>
            </a:fld>
            <a:endParaRPr lang="en-US"/>
          </a:p>
        </p:txBody>
      </p:sp>
    </p:spTree>
    <p:extLst>
      <p:ext uri="{BB962C8B-B14F-4D97-AF65-F5344CB8AC3E}">
        <p14:creationId xmlns:p14="http://schemas.microsoft.com/office/powerpoint/2010/main" val="155675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Dubin</a:t>
            </a:r>
            <a:r>
              <a:rPr lang="en-US" dirty="0" smtClean="0"/>
              <a:t> inquiry – Canadian government, 1989 – banned</a:t>
            </a:r>
            <a:r>
              <a:rPr lang="en-US" baseline="0" dirty="0" smtClean="0"/>
              <a:t> and stripped of medals – six out of the 8 100 meter finalists at some point in their careers tested positive or were implicated in drug scandals – </a:t>
            </a:r>
            <a:r>
              <a:rPr lang="en-US" baseline="0" dirty="0" err="1" smtClean="0"/>
              <a:t>Stanozol</a:t>
            </a:r>
            <a:r>
              <a:rPr lang="en-US" baseline="0" dirty="0" smtClean="0"/>
              <a:t> – used steroids since 1981 </a:t>
            </a:r>
            <a:endParaRPr lang="en-US" dirty="0"/>
          </a:p>
        </p:txBody>
      </p:sp>
      <p:sp>
        <p:nvSpPr>
          <p:cNvPr id="4" name="Slide Number Placeholder 3"/>
          <p:cNvSpPr>
            <a:spLocks noGrp="1"/>
          </p:cNvSpPr>
          <p:nvPr>
            <p:ph type="sldNum" sz="quarter" idx="10"/>
          </p:nvPr>
        </p:nvSpPr>
        <p:spPr/>
        <p:txBody>
          <a:bodyPr/>
          <a:lstStyle/>
          <a:p>
            <a:fld id="{72B6F3C9-4FF5-7C40-8FB0-7531C9E9A4F9}" type="slidenum">
              <a:rPr lang="en-US" smtClean="0"/>
              <a:t>36</a:t>
            </a:fld>
            <a:endParaRPr lang="en-US"/>
          </a:p>
        </p:txBody>
      </p:sp>
    </p:spTree>
    <p:extLst>
      <p:ext uri="{BB962C8B-B14F-4D97-AF65-F5344CB8AC3E}">
        <p14:creationId xmlns:p14="http://schemas.microsoft.com/office/powerpoint/2010/main" val="2991757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10/8/15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10/8/15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10/8/15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10/8/15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10/8/15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10/8/15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10/8/15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SPORTS &amp; THE COLD WAR	</a:t>
            </a:r>
            <a:endParaRPr lang="en-US" dirty="0"/>
          </a:p>
        </p:txBody>
      </p:sp>
      <p:sp>
        <p:nvSpPr>
          <p:cNvPr id="3" name="Subtitle 2"/>
          <p:cNvSpPr>
            <a:spLocks noGrp="1"/>
          </p:cNvSpPr>
          <p:nvPr>
            <p:ph type="subTitle" idx="1"/>
          </p:nvPr>
        </p:nvSpPr>
        <p:spPr/>
        <p:txBody>
          <a:bodyPr/>
          <a:lstStyle/>
          <a:p>
            <a:r>
              <a:rPr lang="en-US" dirty="0" smtClean="0"/>
              <a:t>Victoria Harms</a:t>
            </a:r>
          </a:p>
          <a:p>
            <a:r>
              <a:rPr lang="en-US" dirty="0" smtClean="0"/>
              <a:t>October 8, 2015</a:t>
            </a:r>
          </a:p>
          <a:p>
            <a:r>
              <a:rPr lang="en-US" smtClean="0"/>
              <a:t>HIST 1653 </a:t>
            </a:r>
            <a:r>
              <a:rPr lang="en-US" dirty="0" smtClean="0"/>
              <a:t>Fall 2015</a:t>
            </a:r>
            <a:endParaRPr lang="en-US" dirty="0"/>
          </a:p>
        </p:txBody>
      </p:sp>
    </p:spTree>
    <p:extLst>
      <p:ext uri="{BB962C8B-B14F-4D97-AF65-F5344CB8AC3E}">
        <p14:creationId xmlns:p14="http://schemas.microsoft.com/office/powerpoint/2010/main" val="1516022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Olympic Games</a:t>
            </a:r>
            <a:endParaRPr lang="en-US" dirty="0"/>
          </a:p>
        </p:txBody>
      </p:sp>
      <p:pic>
        <p:nvPicPr>
          <p:cNvPr id="4" name="Picture 3" descr="Pierre de Couberti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60" y="1417638"/>
            <a:ext cx="3390900" cy="4927600"/>
          </a:xfrm>
          <a:prstGeom prst="rect">
            <a:avLst/>
          </a:prstGeom>
        </p:spPr>
      </p:pic>
      <p:pic>
        <p:nvPicPr>
          <p:cNvPr id="5" name="Picture 4" descr="Olympic Games 1896.jpg"/>
          <p:cNvPicPr>
            <a:picLocks noChangeAspect="1"/>
          </p:cNvPicPr>
          <p:nvPr/>
        </p:nvPicPr>
        <p:blipFill rotWithShape="1">
          <a:blip r:embed="rId4">
            <a:extLst>
              <a:ext uri="{28A0092B-C50C-407E-A947-70E740481C1C}">
                <a14:useLocalDpi xmlns:a14="http://schemas.microsoft.com/office/drawing/2010/main" val="0"/>
              </a:ext>
            </a:extLst>
          </a:blip>
          <a:srcRect r="12347"/>
          <a:stretch/>
        </p:blipFill>
        <p:spPr>
          <a:xfrm>
            <a:off x="3668182" y="1403968"/>
            <a:ext cx="5489473" cy="4247256"/>
          </a:xfrm>
          <a:prstGeom prst="rect">
            <a:avLst/>
          </a:prstGeom>
        </p:spPr>
      </p:pic>
      <p:sp>
        <p:nvSpPr>
          <p:cNvPr id="6" name="TextBox 5"/>
          <p:cNvSpPr txBox="1"/>
          <p:nvPr/>
        </p:nvSpPr>
        <p:spPr>
          <a:xfrm>
            <a:off x="3891790" y="5994349"/>
            <a:ext cx="4915946" cy="430887"/>
          </a:xfrm>
          <a:prstGeom prst="rect">
            <a:avLst/>
          </a:prstGeom>
          <a:noFill/>
        </p:spPr>
        <p:txBody>
          <a:bodyPr wrap="square" rtlCol="0">
            <a:spAutoFit/>
          </a:bodyPr>
          <a:lstStyle/>
          <a:p>
            <a:r>
              <a:rPr lang="en-US" sz="2200" dirty="0" smtClean="0"/>
              <a:t>Pierre de Coubertin (1863-1937)</a:t>
            </a:r>
            <a:endParaRPr lang="en-US" sz="2200" dirty="0"/>
          </a:p>
        </p:txBody>
      </p:sp>
    </p:spTree>
    <p:extLst>
      <p:ext uri="{BB962C8B-B14F-4D97-AF65-F5344CB8AC3E}">
        <p14:creationId xmlns:p14="http://schemas.microsoft.com/office/powerpoint/2010/main" val="719195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Leni &amp; Hitl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804" y="475003"/>
            <a:ext cx="8044996" cy="6033747"/>
          </a:xfrm>
          <a:prstGeom prst="rect">
            <a:avLst/>
          </a:prstGeom>
        </p:spPr>
      </p:pic>
    </p:spTree>
    <p:extLst>
      <p:ext uri="{BB962C8B-B14F-4D97-AF65-F5344CB8AC3E}">
        <p14:creationId xmlns:p14="http://schemas.microsoft.com/office/powerpoint/2010/main" val="315138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Leni Riefenstahl, </a:t>
            </a:r>
            <a:r>
              <a:rPr lang="en-US" i="1" dirty="0" smtClean="0"/>
              <a:t>Olympia</a:t>
            </a:r>
            <a:r>
              <a:rPr lang="en-US" dirty="0" smtClean="0"/>
              <a:t> (1936)</a:t>
            </a:r>
            <a:endParaRPr lang="en-US" dirty="0"/>
          </a:p>
        </p:txBody>
      </p:sp>
      <p:pic>
        <p:nvPicPr>
          <p:cNvPr id="4" name="Picture 3" descr="OLYMPIA-PARTS-I--II-1938-00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24" y="1304788"/>
            <a:ext cx="9028999" cy="5417399"/>
          </a:xfrm>
          <a:prstGeom prst="rect">
            <a:avLst/>
          </a:prstGeom>
        </p:spPr>
      </p:pic>
    </p:spTree>
    <p:extLst>
      <p:ext uri="{BB962C8B-B14F-4D97-AF65-F5344CB8AC3E}">
        <p14:creationId xmlns:p14="http://schemas.microsoft.com/office/powerpoint/2010/main" val="3930504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Leni_Riefenstahl_1936_Berlin_Olympic_Games_Third_Reic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5489" y="109236"/>
            <a:ext cx="4218511" cy="6858000"/>
          </a:xfrm>
          <a:prstGeom prst="rect">
            <a:avLst/>
          </a:prstGeom>
        </p:spPr>
      </p:pic>
      <p:pic>
        <p:nvPicPr>
          <p:cNvPr id="5" name="Picture 4" descr="Leni.jpg"/>
          <p:cNvPicPr>
            <a:picLocks noChangeAspect="1"/>
          </p:cNvPicPr>
          <p:nvPr/>
        </p:nvPicPr>
        <p:blipFill rotWithShape="1">
          <a:blip r:embed="rId4">
            <a:extLst>
              <a:ext uri="{28A0092B-C50C-407E-A947-70E740481C1C}">
                <a14:useLocalDpi xmlns:a14="http://schemas.microsoft.com/office/drawing/2010/main" val="0"/>
              </a:ext>
            </a:extLst>
          </a:blip>
          <a:srcRect r="26464"/>
          <a:stretch/>
        </p:blipFill>
        <p:spPr>
          <a:xfrm>
            <a:off x="317826" y="0"/>
            <a:ext cx="4120179" cy="6858000"/>
          </a:xfrm>
          <a:prstGeom prst="rect">
            <a:avLst/>
          </a:prstGeom>
        </p:spPr>
      </p:pic>
    </p:spTree>
    <p:extLst>
      <p:ext uri="{BB962C8B-B14F-4D97-AF65-F5344CB8AC3E}">
        <p14:creationId xmlns:p14="http://schemas.microsoft.com/office/powerpoint/2010/main" val="3760092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Cold_War_WorldMap_195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675" y="955819"/>
            <a:ext cx="10207805" cy="4874676"/>
          </a:xfrm>
          <a:prstGeom prst="rect">
            <a:avLst/>
          </a:prstGeom>
        </p:spPr>
      </p:pic>
    </p:spTree>
    <p:extLst>
      <p:ext uri="{BB962C8B-B14F-4D97-AF65-F5344CB8AC3E}">
        <p14:creationId xmlns:p14="http://schemas.microsoft.com/office/powerpoint/2010/main" val="2948305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Rome, 1960</a:t>
            </a:r>
            <a:endParaRPr lang="en-US" dirty="0"/>
          </a:p>
        </p:txBody>
      </p:sp>
      <p:pic>
        <p:nvPicPr>
          <p:cNvPr id="5" name="Picture 4" descr="1960-rom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400" y="0"/>
            <a:ext cx="4763193" cy="6858000"/>
          </a:xfrm>
          <a:prstGeom prst="rect">
            <a:avLst/>
          </a:prstGeom>
        </p:spPr>
      </p:pic>
    </p:spTree>
    <p:extLst>
      <p:ext uri="{BB962C8B-B14F-4D97-AF65-F5344CB8AC3E}">
        <p14:creationId xmlns:p14="http://schemas.microsoft.com/office/powerpoint/2010/main" val="3558394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Rome 1960</a:t>
            </a:r>
            <a:endParaRPr lang="en-US" dirty="0"/>
          </a:p>
        </p:txBody>
      </p:sp>
      <p:pic>
        <p:nvPicPr>
          <p:cNvPr id="5" name="Picture 4" descr="Screen Shot 2015-10-06 at 11.11.21 PM.png"/>
          <p:cNvPicPr>
            <a:picLocks noChangeAspect="1"/>
          </p:cNvPicPr>
          <p:nvPr/>
        </p:nvPicPr>
        <p:blipFill rotWithShape="1">
          <a:blip r:embed="rId2">
            <a:extLst>
              <a:ext uri="{28A0092B-C50C-407E-A947-70E740481C1C}">
                <a14:useLocalDpi xmlns:a14="http://schemas.microsoft.com/office/drawing/2010/main" val="0"/>
              </a:ext>
            </a:extLst>
          </a:blip>
          <a:srcRect l="24641" t="28467" r="2333" b="2723"/>
          <a:stretch/>
        </p:blipFill>
        <p:spPr>
          <a:xfrm>
            <a:off x="505261" y="1386146"/>
            <a:ext cx="8056688" cy="4744749"/>
          </a:xfrm>
          <a:prstGeom prst="rect">
            <a:avLst/>
          </a:prstGeom>
        </p:spPr>
      </p:pic>
    </p:spTree>
    <p:extLst>
      <p:ext uri="{BB962C8B-B14F-4D97-AF65-F5344CB8AC3E}">
        <p14:creationId xmlns:p14="http://schemas.microsoft.com/office/powerpoint/2010/main" val="236167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Rome 1960</a:t>
            </a:r>
            <a:endParaRPr lang="en-US" dirty="0"/>
          </a:p>
        </p:txBody>
      </p:sp>
      <p:pic>
        <p:nvPicPr>
          <p:cNvPr id="4" name="Picture 3" descr="TN Tiger Bell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700" y="0"/>
            <a:ext cx="5300663" cy="6858000"/>
          </a:xfrm>
          <a:prstGeom prst="rect">
            <a:avLst/>
          </a:prstGeom>
        </p:spPr>
      </p:pic>
    </p:spTree>
    <p:extLst>
      <p:ext uri="{BB962C8B-B14F-4D97-AF65-F5344CB8AC3E}">
        <p14:creationId xmlns:p14="http://schemas.microsoft.com/office/powerpoint/2010/main" val="2457464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CassiusClayGol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94148"/>
            <a:ext cx="9144000" cy="5214938"/>
          </a:xfrm>
          <a:prstGeom prst="rect">
            <a:avLst/>
          </a:prstGeom>
        </p:spPr>
      </p:pic>
    </p:spTree>
    <p:extLst>
      <p:ext uri="{BB962C8B-B14F-4D97-AF65-F5344CB8AC3E}">
        <p14:creationId xmlns:p14="http://schemas.microsoft.com/office/powerpoint/2010/main" val="1343035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5-10-07 at 3.04.54 PM.png"/>
          <p:cNvPicPr>
            <a:picLocks noChangeAspect="1"/>
          </p:cNvPicPr>
          <p:nvPr/>
        </p:nvPicPr>
        <p:blipFill rotWithShape="1">
          <a:blip r:embed="rId3">
            <a:extLst>
              <a:ext uri="{28A0092B-C50C-407E-A947-70E740481C1C}">
                <a14:useLocalDpi xmlns:a14="http://schemas.microsoft.com/office/drawing/2010/main" val="0"/>
              </a:ext>
            </a:extLst>
          </a:blip>
          <a:srcRect l="17623" t="10786" r="13085" b="2961"/>
          <a:stretch/>
        </p:blipFill>
        <p:spPr>
          <a:xfrm>
            <a:off x="242318" y="122891"/>
            <a:ext cx="8579074" cy="6674252"/>
          </a:xfrm>
          <a:prstGeom prst="rect">
            <a:avLst/>
          </a:prstGeom>
        </p:spPr>
      </p:pic>
    </p:spTree>
    <p:extLst>
      <p:ext uri="{BB962C8B-B14F-4D97-AF65-F5344CB8AC3E}">
        <p14:creationId xmlns:p14="http://schemas.microsoft.com/office/powerpoint/2010/main" val="399361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Bikila Abebe.jpg"/>
          <p:cNvPicPr>
            <a:picLocks noChangeAspect="1"/>
          </p:cNvPicPr>
          <p:nvPr/>
        </p:nvPicPr>
        <p:blipFill rotWithShape="1">
          <a:blip r:embed="rId2" cstate="print">
            <a:extLst>
              <a:ext uri="{28A0092B-C50C-407E-A947-70E740481C1C}">
                <a14:useLocalDpi xmlns:a14="http://schemas.microsoft.com/office/drawing/2010/main" val="0"/>
              </a:ext>
            </a:extLst>
          </a:blip>
          <a:srcRect b="6371"/>
          <a:stretch/>
        </p:blipFill>
        <p:spPr>
          <a:xfrm>
            <a:off x="-873931" y="46915"/>
            <a:ext cx="10362919" cy="6630161"/>
          </a:xfrm>
          <a:prstGeom prst="rect">
            <a:avLst/>
          </a:prstGeom>
        </p:spPr>
      </p:pic>
    </p:spTree>
    <p:extLst>
      <p:ext uri="{BB962C8B-B14F-4D97-AF65-F5344CB8AC3E}">
        <p14:creationId xmlns:p14="http://schemas.microsoft.com/office/powerpoint/2010/main" val="2869272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Bezbozhnik_u_stanka_US_193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0900" y="0"/>
            <a:ext cx="4881139" cy="6858000"/>
          </a:xfrm>
          <a:prstGeom prst="rect">
            <a:avLst/>
          </a:prstGeom>
        </p:spPr>
      </p:pic>
    </p:spTree>
    <p:extLst>
      <p:ext uri="{BB962C8B-B14F-4D97-AF65-F5344CB8AC3E}">
        <p14:creationId xmlns:p14="http://schemas.microsoft.com/office/powerpoint/2010/main" val="136678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Africa-decoloniz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2094" y="68270"/>
            <a:ext cx="6185899" cy="6735109"/>
          </a:xfrm>
          <a:prstGeom prst="rect">
            <a:avLst/>
          </a:prstGeom>
        </p:spPr>
      </p:pic>
    </p:spTree>
    <p:extLst>
      <p:ext uri="{BB962C8B-B14F-4D97-AF65-F5344CB8AC3E}">
        <p14:creationId xmlns:p14="http://schemas.microsoft.com/office/powerpoint/2010/main" val="2425038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Black pantehr salu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2049" y="1556"/>
            <a:ext cx="5119727" cy="6897409"/>
          </a:xfrm>
          <a:prstGeom prst="rect">
            <a:avLst/>
          </a:prstGeom>
        </p:spPr>
      </p:pic>
    </p:spTree>
    <p:extLst>
      <p:ext uri="{BB962C8B-B14F-4D97-AF65-F5344CB8AC3E}">
        <p14:creationId xmlns:p14="http://schemas.microsoft.com/office/powerpoint/2010/main" val="359451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914"/>
            <a:ext cx="8229600" cy="1143000"/>
          </a:xfrm>
        </p:spPr>
        <p:txBody>
          <a:bodyPr/>
          <a:lstStyle/>
          <a:p>
            <a:r>
              <a:rPr lang="en-US" dirty="0" smtClean="0"/>
              <a:t>Avery </a:t>
            </a:r>
            <a:r>
              <a:rPr lang="en-US" dirty="0" err="1" smtClean="0"/>
              <a:t>Brundage</a:t>
            </a:r>
            <a:endParaRPr lang="en-US" dirty="0"/>
          </a:p>
        </p:txBody>
      </p:sp>
      <p:pic>
        <p:nvPicPr>
          <p:cNvPr id="4" name="Picture 3" descr="avery-brundage.jpg"/>
          <p:cNvPicPr>
            <a:picLocks noChangeAspect="1"/>
          </p:cNvPicPr>
          <p:nvPr/>
        </p:nvPicPr>
        <p:blipFill rotWithShape="1">
          <a:blip r:embed="rId2">
            <a:extLst>
              <a:ext uri="{28A0092B-C50C-407E-A947-70E740481C1C}">
                <a14:useLocalDpi xmlns:a14="http://schemas.microsoft.com/office/drawing/2010/main" val="0"/>
              </a:ext>
            </a:extLst>
          </a:blip>
          <a:srcRect l="21914"/>
          <a:stretch/>
        </p:blipFill>
        <p:spPr>
          <a:xfrm>
            <a:off x="1340555" y="826898"/>
            <a:ext cx="6688667" cy="6214552"/>
          </a:xfrm>
          <a:prstGeom prst="rect">
            <a:avLst/>
          </a:prstGeom>
        </p:spPr>
      </p:pic>
    </p:spTree>
    <p:extLst>
      <p:ext uri="{BB962C8B-B14F-4D97-AF65-F5344CB8AC3E}">
        <p14:creationId xmlns:p14="http://schemas.microsoft.com/office/powerpoint/2010/main" val="714658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38"/>
            <a:ext cx="8229600" cy="1143000"/>
          </a:xfrm>
        </p:spPr>
        <p:txBody>
          <a:bodyPr/>
          <a:lstStyle/>
          <a:p>
            <a:r>
              <a:rPr lang="en-US" dirty="0" smtClean="0"/>
              <a:t>Munich 1972</a:t>
            </a:r>
            <a:endParaRPr lang="en-US" dirty="0"/>
          </a:p>
        </p:txBody>
      </p:sp>
      <p:pic>
        <p:nvPicPr>
          <p:cNvPr id="4" name="Picture 3" descr="Munich_SZ-Photo_371247.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912" y="1257041"/>
            <a:ext cx="7387574" cy="5292506"/>
          </a:xfrm>
          <a:prstGeom prst="rect">
            <a:avLst/>
          </a:prstGeom>
        </p:spPr>
      </p:pic>
    </p:spTree>
    <p:extLst>
      <p:ext uri="{BB962C8B-B14F-4D97-AF65-F5344CB8AC3E}">
        <p14:creationId xmlns:p14="http://schemas.microsoft.com/office/powerpoint/2010/main" val="1662008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Munich Massacre</a:t>
            </a:r>
            <a:endParaRPr lang="en-US" dirty="0"/>
          </a:p>
        </p:txBody>
      </p:sp>
      <p:pic>
        <p:nvPicPr>
          <p:cNvPr id="5" name="Picture 4" descr="Munich_Terroris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709" y="1312024"/>
            <a:ext cx="6349763" cy="4462473"/>
          </a:xfrm>
          <a:prstGeom prst="rect">
            <a:avLst/>
          </a:prstGeom>
        </p:spPr>
      </p:pic>
    </p:spTree>
    <p:extLst>
      <p:ext uri="{BB962C8B-B14F-4D97-AF65-F5344CB8AC3E}">
        <p14:creationId xmlns:p14="http://schemas.microsoft.com/office/powerpoint/2010/main" val="1881351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Munich-Massacre-1972-Olympics-Furstenfeldbruc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912" y="386997"/>
            <a:ext cx="8515791" cy="4997209"/>
          </a:xfrm>
          <a:prstGeom prst="rect">
            <a:avLst/>
          </a:prstGeom>
        </p:spPr>
      </p:pic>
      <p:sp>
        <p:nvSpPr>
          <p:cNvPr id="5" name="TextBox 4"/>
          <p:cNvSpPr txBox="1"/>
          <p:nvPr/>
        </p:nvSpPr>
        <p:spPr>
          <a:xfrm>
            <a:off x="232142" y="5980703"/>
            <a:ext cx="8712148" cy="707886"/>
          </a:xfrm>
          <a:prstGeom prst="rect">
            <a:avLst/>
          </a:prstGeom>
          <a:noFill/>
        </p:spPr>
        <p:txBody>
          <a:bodyPr wrap="square" rtlCol="0">
            <a:spAutoFit/>
          </a:bodyPr>
          <a:lstStyle/>
          <a:p>
            <a:r>
              <a:rPr lang="en-US" sz="2000" dirty="0"/>
              <a:t>"The Games must go on, and we must ... and we must continue our efforts to keep them clean, pure and honest</a:t>
            </a:r>
            <a:r>
              <a:rPr lang="en-US" sz="2000" dirty="0" smtClean="0"/>
              <a:t>.”  Avery </a:t>
            </a:r>
            <a:r>
              <a:rPr lang="en-US" sz="2000" dirty="0" err="1" smtClean="0"/>
              <a:t>Brundage</a:t>
            </a:r>
            <a:r>
              <a:rPr lang="en-US" sz="2000" dirty="0" smtClean="0"/>
              <a:t>, IOC President</a:t>
            </a:r>
            <a:endParaRPr lang="en-US" sz="2000" dirty="0"/>
          </a:p>
        </p:txBody>
      </p:sp>
    </p:spTree>
    <p:extLst>
      <p:ext uri="{BB962C8B-B14F-4D97-AF65-F5344CB8AC3E}">
        <p14:creationId xmlns:p14="http://schemas.microsoft.com/office/powerpoint/2010/main" val="1332265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FIFA World Cup 1974</a:t>
            </a:r>
            <a:endParaRPr lang="en-US" dirty="0"/>
          </a:p>
        </p:txBody>
      </p:sp>
      <p:pic>
        <p:nvPicPr>
          <p:cNvPr id="4" name="Picture 3" descr="WM_sieger_197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7638"/>
            <a:ext cx="9144000" cy="5143500"/>
          </a:xfrm>
          <a:prstGeom prst="rect">
            <a:avLst/>
          </a:prstGeom>
        </p:spPr>
      </p:pic>
    </p:spTree>
    <p:extLst>
      <p:ext uri="{BB962C8B-B14F-4D97-AF65-F5344CB8AC3E}">
        <p14:creationId xmlns:p14="http://schemas.microsoft.com/office/powerpoint/2010/main" val="674117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parwass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0900"/>
            <a:ext cx="9144000" cy="5142920"/>
          </a:xfrm>
          <a:prstGeom prst="rect">
            <a:avLst/>
          </a:prstGeom>
        </p:spPr>
      </p:pic>
    </p:spTree>
    <p:extLst>
      <p:ext uri="{BB962C8B-B14F-4D97-AF65-F5344CB8AC3E}">
        <p14:creationId xmlns:p14="http://schemas.microsoft.com/office/powerpoint/2010/main" val="1857172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322"/>
            <a:ext cx="8229600" cy="1143000"/>
          </a:xfrm>
        </p:spPr>
        <p:txBody>
          <a:bodyPr/>
          <a:lstStyle/>
          <a:p>
            <a:r>
              <a:rPr lang="en-US" dirty="0" smtClean="0"/>
              <a:t>East German Medal Count</a:t>
            </a:r>
            <a:endParaRPr lang="en-US" dirty="0"/>
          </a:p>
        </p:txBody>
      </p:sp>
      <p:pic>
        <p:nvPicPr>
          <p:cNvPr id="6" name="Picture 5" descr="Screen Shot 2015-10-06 at 11.39.08 PM.png"/>
          <p:cNvPicPr>
            <a:picLocks noChangeAspect="1"/>
          </p:cNvPicPr>
          <p:nvPr/>
        </p:nvPicPr>
        <p:blipFill rotWithShape="1">
          <a:blip r:embed="rId2">
            <a:extLst>
              <a:ext uri="{28A0092B-C50C-407E-A947-70E740481C1C}">
                <a14:useLocalDpi xmlns:a14="http://schemas.microsoft.com/office/drawing/2010/main" val="0"/>
              </a:ext>
            </a:extLst>
          </a:blip>
          <a:srcRect l="25089" t="10071" r="25309" b="4769"/>
          <a:stretch/>
        </p:blipFill>
        <p:spPr>
          <a:xfrm>
            <a:off x="-1758" y="1256218"/>
            <a:ext cx="4644592" cy="5106804"/>
          </a:xfrm>
          <a:prstGeom prst="rect">
            <a:avLst/>
          </a:prstGeom>
        </p:spPr>
      </p:pic>
      <p:pic>
        <p:nvPicPr>
          <p:cNvPr id="7" name="Picture 6" descr="Screen Shot 2015-10-06 at 11.39.21 PM.png"/>
          <p:cNvPicPr>
            <a:picLocks noChangeAspect="1"/>
          </p:cNvPicPr>
          <p:nvPr/>
        </p:nvPicPr>
        <p:blipFill rotWithShape="1">
          <a:blip r:embed="rId3">
            <a:extLst>
              <a:ext uri="{28A0092B-C50C-407E-A947-70E740481C1C}">
                <a14:useLocalDpi xmlns:a14="http://schemas.microsoft.com/office/drawing/2010/main" val="0"/>
              </a:ext>
            </a:extLst>
          </a:blip>
          <a:srcRect l="25537" t="9831" r="26377" b="-2055"/>
          <a:stretch/>
        </p:blipFill>
        <p:spPr>
          <a:xfrm>
            <a:off x="4697454" y="1256214"/>
            <a:ext cx="4397040" cy="5270658"/>
          </a:xfrm>
          <a:prstGeom prst="rect">
            <a:avLst/>
          </a:prstGeom>
        </p:spPr>
      </p:pic>
    </p:spTree>
    <p:extLst>
      <p:ext uri="{BB962C8B-B14F-4D97-AF65-F5344CB8AC3E}">
        <p14:creationId xmlns:p14="http://schemas.microsoft.com/office/powerpoint/2010/main" val="4100285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5-10-06 at 11.37.02 PM.png"/>
          <p:cNvPicPr>
            <a:picLocks noChangeAspect="1"/>
          </p:cNvPicPr>
          <p:nvPr/>
        </p:nvPicPr>
        <p:blipFill rotWithShape="1">
          <a:blip r:embed="rId2">
            <a:extLst>
              <a:ext uri="{28A0092B-C50C-407E-A947-70E740481C1C}">
                <a14:useLocalDpi xmlns:a14="http://schemas.microsoft.com/office/drawing/2010/main" val="0"/>
              </a:ext>
            </a:extLst>
          </a:blip>
          <a:srcRect l="24193" t="14805" r="37278"/>
          <a:stretch/>
        </p:blipFill>
        <p:spPr>
          <a:xfrm>
            <a:off x="1966368" y="37868"/>
            <a:ext cx="4984223" cy="6888115"/>
          </a:xfrm>
          <a:prstGeom prst="rect">
            <a:avLst/>
          </a:prstGeom>
        </p:spPr>
      </p:pic>
    </p:spTree>
    <p:extLst>
      <p:ext uri="{BB962C8B-B14F-4D97-AF65-F5344CB8AC3E}">
        <p14:creationId xmlns:p14="http://schemas.microsoft.com/office/powerpoint/2010/main" val="3436731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1976-east-german-swim-team.png"/>
          <p:cNvPicPr>
            <a:picLocks noChangeAspect="1"/>
          </p:cNvPicPr>
          <p:nvPr/>
        </p:nvPicPr>
        <p:blipFill rotWithShape="1">
          <a:blip r:embed="rId2">
            <a:extLst>
              <a:ext uri="{28A0092B-C50C-407E-A947-70E740481C1C}">
                <a14:useLocalDpi xmlns:a14="http://schemas.microsoft.com/office/drawing/2010/main" val="0"/>
              </a:ext>
            </a:extLst>
          </a:blip>
          <a:srcRect b="10556"/>
          <a:stretch/>
        </p:blipFill>
        <p:spPr>
          <a:xfrm>
            <a:off x="0" y="191962"/>
            <a:ext cx="9158111" cy="6369704"/>
          </a:xfrm>
          <a:prstGeom prst="rect">
            <a:avLst/>
          </a:prstGeom>
        </p:spPr>
      </p:pic>
    </p:spTree>
    <p:extLst>
      <p:ext uri="{BB962C8B-B14F-4D97-AF65-F5344CB8AC3E}">
        <p14:creationId xmlns:p14="http://schemas.microsoft.com/office/powerpoint/2010/main" val="4180799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VanityFairJuly201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6617" y="-1"/>
            <a:ext cx="4882599" cy="6844765"/>
          </a:xfrm>
          <a:prstGeom prst="rect">
            <a:avLst/>
          </a:prstGeom>
        </p:spPr>
      </p:pic>
    </p:spTree>
    <p:extLst>
      <p:ext uri="{BB962C8B-B14F-4D97-AF65-F5344CB8AC3E}">
        <p14:creationId xmlns:p14="http://schemas.microsoft.com/office/powerpoint/2010/main" val="590253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Bruce-Jenner-Olympic-Gold-Medal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9300"/>
            <a:ext cx="9144000" cy="5337313"/>
          </a:xfrm>
          <a:prstGeom prst="rect">
            <a:avLst/>
          </a:prstGeom>
        </p:spPr>
      </p:pic>
    </p:spTree>
    <p:extLst>
      <p:ext uri="{BB962C8B-B14F-4D97-AF65-F5344CB8AC3E}">
        <p14:creationId xmlns:p14="http://schemas.microsoft.com/office/powerpoint/2010/main" val="534744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57105"/>
            <a:ext cx="8229600" cy="748565"/>
          </a:xfrm>
        </p:spPr>
        <p:txBody>
          <a:bodyPr>
            <a:normAutofit/>
          </a:bodyPr>
          <a:lstStyle/>
          <a:p>
            <a:r>
              <a:rPr lang="en-US" sz="2000" dirty="0" err="1" smtClean="0"/>
              <a:t>Nikolay</a:t>
            </a:r>
            <a:r>
              <a:rPr lang="en-US" sz="2000" dirty="0" smtClean="0"/>
              <a:t> </a:t>
            </a:r>
            <a:r>
              <a:rPr lang="en-US" sz="2000" dirty="0" err="1" smtClean="0"/>
              <a:t>Avilov</a:t>
            </a:r>
            <a:r>
              <a:rPr lang="en-US" sz="2000" dirty="0" smtClean="0"/>
              <a:t>, Gold medalist 1972</a:t>
            </a:r>
            <a:endParaRPr lang="en-US" sz="2000" dirty="0"/>
          </a:p>
        </p:txBody>
      </p:sp>
      <p:pic>
        <p:nvPicPr>
          <p:cNvPr id="4" name="Picture 3" descr="Nikolay Avilov.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43" y="497231"/>
            <a:ext cx="8889667" cy="5597197"/>
          </a:xfrm>
          <a:prstGeom prst="rect">
            <a:avLst/>
          </a:prstGeom>
        </p:spPr>
      </p:pic>
    </p:spTree>
    <p:extLst>
      <p:ext uri="{BB962C8B-B14F-4D97-AF65-F5344CB8AC3E}">
        <p14:creationId xmlns:p14="http://schemas.microsoft.com/office/powerpoint/2010/main" val="201438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4ef00bcc681cc0b4c544fa69107d216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381000"/>
            <a:ext cx="8128000" cy="6096000"/>
          </a:xfrm>
          <a:prstGeom prst="rect">
            <a:avLst/>
          </a:prstGeom>
        </p:spPr>
      </p:pic>
    </p:spTree>
    <p:extLst>
      <p:ext uri="{BB962C8B-B14F-4D97-AF65-F5344CB8AC3E}">
        <p14:creationId xmlns:p14="http://schemas.microsoft.com/office/powerpoint/2010/main" val="1582335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6288"/>
            <a:ext cx="8229600" cy="912419"/>
          </a:xfrm>
        </p:spPr>
        <p:txBody>
          <a:bodyPr/>
          <a:lstStyle/>
          <a:p>
            <a:r>
              <a:rPr lang="en-US" dirty="0" smtClean="0"/>
              <a:t>Lake Placid, 1980</a:t>
            </a:r>
            <a:endParaRPr lang="en-US" dirty="0"/>
          </a:p>
        </p:txBody>
      </p:sp>
      <p:pic>
        <p:nvPicPr>
          <p:cNvPr id="4" name="Picture 3" descr="US victory semifinals Lake Placi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601" y="1037744"/>
            <a:ext cx="8716723" cy="5820229"/>
          </a:xfrm>
          <a:prstGeom prst="rect">
            <a:avLst/>
          </a:prstGeom>
        </p:spPr>
      </p:pic>
    </p:spTree>
    <p:extLst>
      <p:ext uri="{BB962C8B-B14F-4D97-AF65-F5344CB8AC3E}">
        <p14:creationId xmlns:p14="http://schemas.microsoft.com/office/powerpoint/2010/main" val="319493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5-10-08 at 10.54.39 AM.png"/>
          <p:cNvPicPr>
            <a:picLocks noChangeAspect="1"/>
          </p:cNvPicPr>
          <p:nvPr/>
        </p:nvPicPr>
        <p:blipFill rotWithShape="1">
          <a:blip r:embed="rId2">
            <a:extLst>
              <a:ext uri="{28A0092B-C50C-407E-A947-70E740481C1C}">
                <a14:useLocalDpi xmlns:a14="http://schemas.microsoft.com/office/drawing/2010/main" val="0"/>
              </a:ext>
            </a:extLst>
          </a:blip>
          <a:srcRect l="1389" t="10741" r="23148"/>
          <a:stretch/>
        </p:blipFill>
        <p:spPr>
          <a:xfrm>
            <a:off x="225777" y="198593"/>
            <a:ext cx="8791222" cy="6499033"/>
          </a:xfrm>
          <a:prstGeom prst="rect">
            <a:avLst/>
          </a:prstGeom>
        </p:spPr>
      </p:pic>
    </p:spTree>
    <p:extLst>
      <p:ext uri="{BB962C8B-B14F-4D97-AF65-F5344CB8AC3E}">
        <p14:creationId xmlns:p14="http://schemas.microsoft.com/office/powerpoint/2010/main" val="2216432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04"/>
            <a:ext cx="8229600" cy="1143000"/>
          </a:xfrm>
        </p:spPr>
        <p:txBody>
          <a:bodyPr/>
          <a:lstStyle/>
          <a:p>
            <a:r>
              <a:rPr lang="en-US" dirty="0" smtClean="0"/>
              <a:t>Leadership change</a:t>
            </a:r>
            <a:endParaRPr lang="en-US" dirty="0"/>
          </a:p>
        </p:txBody>
      </p:sp>
      <p:sp>
        <p:nvSpPr>
          <p:cNvPr id="4" name="TextBox 3"/>
          <p:cNvSpPr txBox="1"/>
          <p:nvPr/>
        </p:nvSpPr>
        <p:spPr>
          <a:xfrm>
            <a:off x="592667" y="6081889"/>
            <a:ext cx="6815666" cy="400110"/>
          </a:xfrm>
          <a:prstGeom prst="rect">
            <a:avLst/>
          </a:prstGeom>
          <a:noFill/>
        </p:spPr>
        <p:txBody>
          <a:bodyPr wrap="square" rtlCol="0">
            <a:spAutoFit/>
          </a:bodyPr>
          <a:lstStyle/>
          <a:p>
            <a:r>
              <a:rPr lang="en-US" sz="2000" dirty="0" smtClean="0"/>
              <a:t>Juan Antonio Samaranch, IOC President 1980-2001</a:t>
            </a:r>
            <a:endParaRPr lang="en-US" sz="2000" dirty="0"/>
          </a:p>
        </p:txBody>
      </p:sp>
      <p:pic>
        <p:nvPicPr>
          <p:cNvPr id="5" name="Picture 4" descr="Juan-Antonio-Samaranch-0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00" y="1066800"/>
            <a:ext cx="7874000" cy="4724400"/>
          </a:xfrm>
          <a:prstGeom prst="rect">
            <a:avLst/>
          </a:prstGeom>
        </p:spPr>
      </p:pic>
    </p:spTree>
    <p:extLst>
      <p:ext uri="{BB962C8B-B14F-4D97-AF65-F5344CB8AC3E}">
        <p14:creationId xmlns:p14="http://schemas.microsoft.com/office/powerpoint/2010/main" val="3986246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Olympic_boycotts_1976_1980_198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42164"/>
            <a:ext cx="9463195" cy="4490763"/>
          </a:xfrm>
          <a:prstGeom prst="rect">
            <a:avLst/>
          </a:prstGeom>
        </p:spPr>
      </p:pic>
    </p:spTree>
    <p:extLst>
      <p:ext uri="{BB962C8B-B14F-4D97-AF65-F5344CB8AC3E}">
        <p14:creationId xmlns:p14="http://schemas.microsoft.com/office/powerpoint/2010/main" val="20662074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01"/>
            <a:ext cx="8229600" cy="1143000"/>
          </a:xfrm>
        </p:spPr>
        <p:txBody>
          <a:bodyPr/>
          <a:lstStyle/>
          <a:p>
            <a:r>
              <a:rPr lang="en-US" dirty="0" smtClean="0"/>
              <a:t>Los Angeles, 1984</a:t>
            </a:r>
            <a:endParaRPr lang="en-US" dirty="0"/>
          </a:p>
        </p:txBody>
      </p:sp>
      <p:pic>
        <p:nvPicPr>
          <p:cNvPr id="4" name="Picture 3" descr="Carl Lewis_198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5694" y="1058259"/>
            <a:ext cx="3523094" cy="5618223"/>
          </a:xfrm>
          <a:prstGeom prst="rect">
            <a:avLst/>
          </a:prstGeom>
        </p:spPr>
      </p:pic>
    </p:spTree>
    <p:extLst>
      <p:ext uri="{BB962C8B-B14F-4D97-AF65-F5344CB8AC3E}">
        <p14:creationId xmlns:p14="http://schemas.microsoft.com/office/powerpoint/2010/main" val="912402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Andreas </a:t>
            </a:r>
            <a:r>
              <a:rPr lang="en-US" dirty="0"/>
              <a:t>K</a:t>
            </a:r>
            <a:r>
              <a:rPr lang="en-US" dirty="0" smtClean="0"/>
              <a:t>rieger (GDR)</a:t>
            </a:r>
            <a:endParaRPr lang="en-US" dirty="0"/>
          </a:p>
        </p:txBody>
      </p:sp>
      <p:pic>
        <p:nvPicPr>
          <p:cNvPr id="4" name="Picture 3" descr="krieger-178587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109" y="1364701"/>
            <a:ext cx="8205881" cy="5069962"/>
          </a:xfrm>
          <a:prstGeom prst="rect">
            <a:avLst/>
          </a:prstGeom>
        </p:spPr>
      </p:pic>
    </p:spTree>
    <p:extLst>
      <p:ext uri="{BB962C8B-B14F-4D97-AF65-F5344CB8AC3E}">
        <p14:creationId xmlns:p14="http://schemas.microsoft.com/office/powerpoint/2010/main" val="185830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Heidi Krieger</a:t>
            </a:r>
            <a:endParaRPr lang="en-US" dirty="0"/>
          </a:p>
        </p:txBody>
      </p:sp>
      <p:pic>
        <p:nvPicPr>
          <p:cNvPr id="4" name="Picture 3" descr="andreas-als-heidi-krieger-stoesst-an-der-em-1986-2110-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22" y="1407133"/>
            <a:ext cx="8608453" cy="4914644"/>
          </a:xfrm>
          <a:prstGeom prst="rect">
            <a:avLst/>
          </a:prstGeom>
        </p:spPr>
      </p:pic>
    </p:spTree>
    <p:extLst>
      <p:ext uri="{BB962C8B-B14F-4D97-AF65-F5344CB8AC3E}">
        <p14:creationId xmlns:p14="http://schemas.microsoft.com/office/powerpoint/2010/main" val="760727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Seoul 1988</a:t>
            </a:r>
            <a:endParaRPr lang="en-US" dirty="0"/>
          </a:p>
        </p:txBody>
      </p:sp>
      <p:pic>
        <p:nvPicPr>
          <p:cNvPr id="4" name="Picture 3" descr="Ben-Johnson-carl-lewis-seoul-1988-979-espn-30-for-3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5" y="1445420"/>
            <a:ext cx="9144000" cy="5143500"/>
          </a:xfrm>
          <a:prstGeom prst="rect">
            <a:avLst/>
          </a:prstGeom>
        </p:spPr>
      </p:pic>
    </p:spTree>
    <p:extLst>
      <p:ext uri="{BB962C8B-B14F-4D97-AF65-F5344CB8AC3E}">
        <p14:creationId xmlns:p14="http://schemas.microsoft.com/office/powerpoint/2010/main" val="2483065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Soccer World Cup 1990</a:t>
            </a:r>
            <a:endParaRPr lang="en-US" dirty="0"/>
          </a:p>
        </p:txBody>
      </p:sp>
      <p:pic>
        <p:nvPicPr>
          <p:cNvPr id="4" name="Picture 3" descr="weltmeister 199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 y="1395979"/>
            <a:ext cx="9143432" cy="5486059"/>
          </a:xfrm>
          <a:prstGeom prst="rect">
            <a:avLst/>
          </a:prstGeom>
        </p:spPr>
      </p:pic>
    </p:spTree>
    <p:extLst>
      <p:ext uri="{BB962C8B-B14F-4D97-AF65-F5344CB8AC3E}">
        <p14:creationId xmlns:p14="http://schemas.microsoft.com/office/powerpoint/2010/main" val="2342578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Barcelona, 1992</a:t>
            </a:r>
            <a:endParaRPr lang="en-US" dirty="0"/>
          </a:p>
        </p:txBody>
      </p:sp>
      <p:pic>
        <p:nvPicPr>
          <p:cNvPr id="4" name="Picture 3" descr="1992-NBA-Dream-Te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339141"/>
            <a:ext cx="9144000" cy="5392249"/>
          </a:xfrm>
          <a:prstGeom prst="rect">
            <a:avLst/>
          </a:prstGeom>
        </p:spPr>
      </p:pic>
    </p:spTree>
    <p:extLst>
      <p:ext uri="{BB962C8B-B14F-4D97-AF65-F5344CB8AC3E}">
        <p14:creationId xmlns:p14="http://schemas.microsoft.com/office/powerpoint/2010/main" val="3645108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74222"/>
            <a:ext cx="8229600" cy="1143000"/>
          </a:xfrm>
        </p:spPr>
        <p:txBody>
          <a:bodyPr/>
          <a:lstStyle/>
          <a:p>
            <a:r>
              <a:rPr lang="en-US" dirty="0" smtClean="0"/>
              <a:t>Thank you</a:t>
            </a:r>
            <a:endParaRPr lang="en-US" dirty="0"/>
          </a:p>
        </p:txBody>
      </p:sp>
    </p:spTree>
    <p:extLst>
      <p:ext uri="{BB962C8B-B14F-4D97-AF65-F5344CB8AC3E}">
        <p14:creationId xmlns:p14="http://schemas.microsoft.com/office/powerpoint/2010/main" val="2821467128"/>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2280</TotalTime>
  <Words>529</Words>
  <Application>Microsoft Macintosh PowerPoint</Application>
  <PresentationFormat>On-screen Show (4:3)</PresentationFormat>
  <Paragraphs>64</Paragraphs>
  <Slides>39</Slides>
  <Notes>14</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 Black </vt:lpstr>
      <vt:lpstr>SPORTS &amp; THE COLD WAR </vt:lpstr>
      <vt:lpstr>Modern Olympic Games</vt:lpstr>
      <vt:lpstr>PowerPoint Presentation</vt:lpstr>
      <vt:lpstr>Leni Riefenstahl, Olympia (1936)</vt:lpstr>
      <vt:lpstr>PowerPoint Presentation</vt:lpstr>
      <vt:lpstr>PowerPoint Presentation</vt:lpstr>
      <vt:lpstr>Rome, 1960</vt:lpstr>
      <vt:lpstr>Rome 1960</vt:lpstr>
      <vt:lpstr>Rome 1960</vt:lpstr>
      <vt:lpstr>PowerPoint Presentation</vt:lpstr>
      <vt:lpstr>PowerPoint Presentation</vt:lpstr>
      <vt:lpstr>PowerPoint Presentation</vt:lpstr>
      <vt:lpstr>PowerPoint Presentation</vt:lpstr>
      <vt:lpstr>PowerPoint Presentation</vt:lpstr>
      <vt:lpstr>PowerPoint Presentation</vt:lpstr>
      <vt:lpstr>Avery Brundage</vt:lpstr>
      <vt:lpstr>Munich 1972</vt:lpstr>
      <vt:lpstr>Munich Massacre</vt:lpstr>
      <vt:lpstr>PowerPoint Presentation</vt:lpstr>
      <vt:lpstr>FIFA World Cup 1974</vt:lpstr>
      <vt:lpstr>PowerPoint Presentation</vt:lpstr>
      <vt:lpstr>East German Medal Count</vt:lpstr>
      <vt:lpstr>PowerPoint Presentation</vt:lpstr>
      <vt:lpstr>PowerPoint Presentation</vt:lpstr>
      <vt:lpstr>PowerPoint Presentation</vt:lpstr>
      <vt:lpstr>PowerPoint Presentation</vt:lpstr>
      <vt:lpstr>Nikolay Avilov, Gold medalist 1972</vt:lpstr>
      <vt:lpstr>PowerPoint Presentation</vt:lpstr>
      <vt:lpstr>Lake Placid, 1980</vt:lpstr>
      <vt:lpstr>PowerPoint Presentation</vt:lpstr>
      <vt:lpstr>Leadership change</vt:lpstr>
      <vt:lpstr>PowerPoint Presentation</vt:lpstr>
      <vt:lpstr>Los Angeles, 1984</vt:lpstr>
      <vt:lpstr>Andreas Krieger (GDR)</vt:lpstr>
      <vt:lpstr>Heidi Krieger</vt:lpstr>
      <vt:lpstr>Seoul 1988</vt:lpstr>
      <vt:lpstr>Soccer World Cup 1990</vt:lpstr>
      <vt:lpstr>Barcelona, 1992</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SPORTS &amp; THE COLD WAR </dc:title>
  <dc:creator>VICTORIA HARMS</dc:creator>
  <cp:lastModifiedBy>VICTORIA HARMS</cp:lastModifiedBy>
  <cp:revision>31</cp:revision>
  <dcterms:created xsi:type="dcterms:W3CDTF">2015-10-07T03:09:13Z</dcterms:created>
  <dcterms:modified xsi:type="dcterms:W3CDTF">2015-10-08T18:14:31Z</dcterms:modified>
</cp:coreProperties>
</file>